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372" r:id="rId3"/>
    <p:sldId id="261" r:id="rId4"/>
    <p:sldId id="267" r:id="rId5"/>
    <p:sldId id="614" r:id="rId6"/>
    <p:sldId id="1269" r:id="rId7"/>
    <p:sldId id="1268" r:id="rId8"/>
    <p:sldId id="1250" r:id="rId9"/>
    <p:sldId id="1256" r:id="rId10"/>
    <p:sldId id="1264" r:id="rId11"/>
    <p:sldId id="1275" r:id="rId12"/>
    <p:sldId id="1136" r:id="rId13"/>
    <p:sldId id="1272" r:id="rId14"/>
    <p:sldId id="1274" r:id="rId15"/>
    <p:sldId id="1276" r:id="rId16"/>
    <p:sldId id="126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Git)" id="{6A277EEA-9672-4024-8708-20A0F39A99C0}">
          <p14:sldIdLst>
            <p14:sldId id="372"/>
          </p14:sldIdLst>
        </p14:section>
        <p14:section name="進度統整" id="{9DD50ACF-4175-4751-9D6B-498445AED633}">
          <p14:sldIdLst>
            <p14:sldId id="261"/>
            <p14:sldId id="267"/>
          </p14:sldIdLst>
        </p14:section>
        <p14:section name="需求列表" id="{DE023DAD-9EED-426D-8EB3-17248E4D00C3}">
          <p14:sldIdLst/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69"/>
            <p14:sldId id="1268"/>
            <p14:sldId id="1250"/>
            <p14:sldId id="1256"/>
            <p14:sldId id="1264"/>
            <p14:sldId id="1275"/>
          </p14:sldIdLst>
        </p14:section>
        <p14:section name="專案架構" id="{1EBCE073-09FA-4CD3-BDCF-56A4EDB986FF}">
          <p14:sldIdLst>
            <p14:sldId id="1136"/>
          </p14:sldIdLst>
        </p14:section>
        <p14:section name="成果展示(yyyy/mm/dd)" id="{70DC3051-68F9-4DEC-9A31-AFAFBB0B0227}">
          <p14:sldIdLst>
            <p14:sldId id="1272"/>
            <p14:sldId id="1274"/>
            <p14:sldId id="1276"/>
            <p14:sldId id="1262"/>
          </p14:sldIdLst>
        </p14:section>
        <p14:section name="問題紀錄" id="{E54951B3-F25C-472E-B15E-EA7E37F6D2ED}">
          <p14:sldIdLst/>
        </p14:section>
        <p14:section name="參考資料" id="{45BCF316-EF51-4D48-B1BE-363829FB5D0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EA8A16"/>
    <a:srgbClr val="9751CB"/>
    <a:srgbClr val="3886CC"/>
    <a:srgbClr val="FF6600"/>
    <a:srgbClr val="FFF033"/>
    <a:srgbClr val="FF0000"/>
    <a:srgbClr val="FFFFFF"/>
    <a:srgbClr val="0066FE"/>
    <a:srgbClr val="7CA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82" d="100"/>
          <a:sy n="82" d="100"/>
        </p:scale>
        <p:origin x="83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2025/6/30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2025/6/30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EEE44-306E-B57F-1934-725443D26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1A0AB30-54A2-FF6A-44B1-0E23B30CB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CB4CE90-87EC-5CF2-5607-FABC61FAB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2E0EF8-DC44-E1C0-3373-7DB02AD1A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37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977D2-B49A-81CC-876A-C1D3E5A8B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21BED1E-2958-BCDE-D751-0A66BEFF6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6944665-5D07-EEAD-B8E4-0372A7371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7E26C-A8A6-9EBF-BEEA-AE6BE51A6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452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EBD07-0B85-88FF-BEF2-5F0E0E2D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7DC292B-5081-0DEB-9AEF-5DDBEED87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6332590-B6E3-1682-382E-113AFC4F9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C1C2B7-9924-72B4-BA6E-0098DC15F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19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F76C9-3E76-CD2B-D954-CB84BA3C5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4F8A74F-FCEF-B552-86D2-F2BB6B840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EF89C24-2044-CDB7-291D-9136AFE5B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6F72AD-9895-1EF1-FF81-AFF59ADAD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04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chjason123/SoC_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進度報告</a:t>
            </a:r>
            <a:br>
              <a:rPr lang="en-US" altLang="zh-TW" sz="4000" b="0" dirty="0"/>
            </a:br>
            <a:r>
              <a:rPr lang="en-US" altLang="zh-TW" sz="5300" b="0" dirty="0"/>
              <a:t>FPGA</a:t>
            </a:r>
            <a:r>
              <a:rPr lang="zh-TW" altLang="en-US" sz="5300" b="0" dirty="0"/>
              <a:t>專案練習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人：陳冠華</a:t>
            </a:r>
            <a:endParaRPr lang="en-US" altLang="zh-TW" dirty="0"/>
          </a:p>
          <a:p>
            <a:r>
              <a:rPr lang="zh-TW" altLang="en-US" dirty="0"/>
              <a:t>目前成員：陳冠華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2025/07/01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2025/06/05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2025/06/30</a:t>
            </a:r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EE1A4-E7AC-B063-4A2B-DE4F2394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DA2B110-A418-60DC-7877-FF9D633E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MSC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120A59-188B-8616-6358-236B0A6D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604708"/>
            <a:ext cx="11679280" cy="42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2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F7A29-70B5-0973-EBC8-0DC71CE8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ECA79C0-FD99-402A-6293-1EFFD138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MSC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C46B0C-3A9F-466E-8648-7D08742D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734"/>
            <a:ext cx="12171506" cy="46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9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(2025/06/23)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CD4A94-5EB7-DEEA-D657-9470529B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371" y="1173615"/>
            <a:ext cx="8761901" cy="50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8B891-65B7-C686-4F60-6D952C2A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E904E4-DFB5-6C97-CCFC-C3CFFF40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(2025/06/25)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2461E0-A426-31FA-BC62-B7EC12D2DF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6484"/>
          <a:stretch>
            <a:fillRect/>
          </a:stretch>
        </p:blipFill>
        <p:spPr>
          <a:xfrm>
            <a:off x="0" y="1306287"/>
            <a:ext cx="12192000" cy="47959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088B45-CE3B-F796-5493-A00780D79769}"/>
              </a:ext>
            </a:extLst>
          </p:cNvPr>
          <p:cNvSpPr/>
          <p:nvPr/>
        </p:nvSpPr>
        <p:spPr>
          <a:xfrm>
            <a:off x="6725879" y="3011424"/>
            <a:ext cx="1153201" cy="16703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2E573404-B2E1-87E3-47B0-8EF61D638F83}"/>
              </a:ext>
            </a:extLst>
          </p:cNvPr>
          <p:cNvSpPr/>
          <p:nvPr/>
        </p:nvSpPr>
        <p:spPr>
          <a:xfrm>
            <a:off x="1964436" y="2009774"/>
            <a:ext cx="124968" cy="1543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966C7A-5E0D-FDA8-697A-6BA398D4954A}"/>
              </a:ext>
            </a:extLst>
          </p:cNvPr>
          <p:cNvSpPr txBox="1"/>
          <p:nvPr/>
        </p:nvSpPr>
        <p:spPr>
          <a:xfrm>
            <a:off x="2026920" y="1809719"/>
            <a:ext cx="150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按下按鈕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F9CCB8-A70F-20D3-2675-2315E9E10980}"/>
              </a:ext>
            </a:extLst>
          </p:cNvPr>
          <p:cNvSpPr txBox="1"/>
          <p:nvPr/>
        </p:nvSpPr>
        <p:spPr>
          <a:xfrm>
            <a:off x="6548099" y="2500733"/>
            <a:ext cx="150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傳送與接收</a:t>
            </a:r>
          </a:p>
        </p:txBody>
      </p:sp>
    </p:spTree>
    <p:extLst>
      <p:ext uri="{BB962C8B-B14F-4D97-AF65-F5344CB8AC3E}">
        <p14:creationId xmlns:p14="http://schemas.microsoft.com/office/powerpoint/2010/main" val="1141465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9DD61-D4AF-CD35-B049-55F9AE09F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9CF115E-A870-1960-C922-C60EA7D9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11" b="10905"/>
          <a:stretch>
            <a:fillRect/>
          </a:stretch>
        </p:blipFill>
        <p:spPr>
          <a:xfrm>
            <a:off x="0" y="1514489"/>
            <a:ext cx="12192000" cy="4421492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C95963F-5E65-823D-6DDF-9E0C6E72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(2025/06/25)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75365E-652B-C7D4-68CE-3ED28B66157B}"/>
              </a:ext>
            </a:extLst>
          </p:cNvPr>
          <p:cNvSpPr/>
          <p:nvPr/>
        </p:nvSpPr>
        <p:spPr>
          <a:xfrm>
            <a:off x="2164080" y="2698555"/>
            <a:ext cx="281940" cy="26449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84912134-E93F-3FAB-8226-53541CBB288F}"/>
              </a:ext>
            </a:extLst>
          </p:cNvPr>
          <p:cNvSpPr/>
          <p:nvPr/>
        </p:nvSpPr>
        <p:spPr>
          <a:xfrm>
            <a:off x="2235179" y="2382986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7C45B4-E65C-9132-0BF7-202FF97B0D3C}"/>
              </a:ext>
            </a:extLst>
          </p:cNvPr>
          <p:cNvSpPr txBox="1"/>
          <p:nvPr/>
        </p:nvSpPr>
        <p:spPr>
          <a:xfrm>
            <a:off x="1726267" y="2069136"/>
            <a:ext cx="129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按下回擊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73F498-7A64-AA41-73EC-EE513A1207E0}"/>
              </a:ext>
            </a:extLst>
          </p:cNvPr>
          <p:cNvSpPr/>
          <p:nvPr/>
        </p:nvSpPr>
        <p:spPr>
          <a:xfrm>
            <a:off x="10380346" y="2469246"/>
            <a:ext cx="1811654" cy="1764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92F24587-9879-77EE-B105-18255B7569D3}"/>
              </a:ext>
            </a:extLst>
          </p:cNvPr>
          <p:cNvSpPr/>
          <p:nvPr/>
        </p:nvSpPr>
        <p:spPr>
          <a:xfrm rot="19679192">
            <a:off x="10239375" y="2863289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7AA449-0F3E-D48F-3481-D494EA641D5C}"/>
              </a:ext>
            </a:extLst>
          </p:cNvPr>
          <p:cNvSpPr txBox="1"/>
          <p:nvPr/>
        </p:nvSpPr>
        <p:spPr>
          <a:xfrm>
            <a:off x="9057660" y="2178047"/>
            <a:ext cx="1251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太晚打擊未打擊到</a:t>
            </a:r>
          </a:p>
        </p:txBody>
      </p:sp>
    </p:spTree>
    <p:extLst>
      <p:ext uri="{BB962C8B-B14F-4D97-AF65-F5344CB8AC3E}">
        <p14:creationId xmlns:p14="http://schemas.microsoft.com/office/powerpoint/2010/main" val="68192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8665-69C8-FA4E-74DF-80794307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E05A698-B082-3A50-0EFC-56650766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926"/>
            <a:ext cx="12192000" cy="459273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74120FE4-BE19-9E62-0F2D-6CFB1BE2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(2025/06/25)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AD7328-1F7C-A95D-6859-DD501B92C168}"/>
              </a:ext>
            </a:extLst>
          </p:cNvPr>
          <p:cNvSpPr/>
          <p:nvPr/>
        </p:nvSpPr>
        <p:spPr>
          <a:xfrm>
            <a:off x="2374920" y="2621281"/>
            <a:ext cx="391140" cy="640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6F22FD22-6E9B-108E-511C-D72602818FFD}"/>
              </a:ext>
            </a:extLst>
          </p:cNvPr>
          <p:cNvSpPr/>
          <p:nvPr/>
        </p:nvSpPr>
        <p:spPr>
          <a:xfrm>
            <a:off x="2500619" y="2289876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59C9560-BBDD-3830-D9E8-BEE8F636128A}"/>
              </a:ext>
            </a:extLst>
          </p:cNvPr>
          <p:cNvSpPr txBox="1"/>
          <p:nvPr/>
        </p:nvSpPr>
        <p:spPr>
          <a:xfrm>
            <a:off x="2227896" y="1977992"/>
            <a:ext cx="129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解鎖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2B9D1F-8845-E93B-DF3E-AB4E46CC8CD0}"/>
              </a:ext>
            </a:extLst>
          </p:cNvPr>
          <p:cNvSpPr/>
          <p:nvPr/>
        </p:nvSpPr>
        <p:spPr>
          <a:xfrm>
            <a:off x="10599419" y="3210560"/>
            <a:ext cx="304801" cy="22834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AAEAC6B8-24C4-BCA9-E469-5E9B9DE825AA}"/>
              </a:ext>
            </a:extLst>
          </p:cNvPr>
          <p:cNvSpPr/>
          <p:nvPr/>
        </p:nvSpPr>
        <p:spPr>
          <a:xfrm>
            <a:off x="10658136" y="2865119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213C574-B64B-83CA-58F2-CFC7F5E55478}"/>
              </a:ext>
            </a:extLst>
          </p:cNvPr>
          <p:cNvSpPr txBox="1"/>
          <p:nvPr/>
        </p:nvSpPr>
        <p:spPr>
          <a:xfrm>
            <a:off x="10081894" y="2387830"/>
            <a:ext cx="1251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提早打擊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AECA8E-207A-76D5-65B4-4FFD8B5ADB01}"/>
              </a:ext>
            </a:extLst>
          </p:cNvPr>
          <p:cNvSpPr/>
          <p:nvPr/>
        </p:nvSpPr>
        <p:spPr>
          <a:xfrm>
            <a:off x="3914189" y="2301240"/>
            <a:ext cx="391139" cy="11277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E8F13B3-F209-1A40-4F73-7757D4872F3C}"/>
              </a:ext>
            </a:extLst>
          </p:cNvPr>
          <p:cNvSpPr/>
          <p:nvPr/>
        </p:nvSpPr>
        <p:spPr>
          <a:xfrm rot="2445287">
            <a:off x="4423703" y="2310721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A8B0F2F-6672-BD09-B769-52E7B1453497}"/>
              </a:ext>
            </a:extLst>
          </p:cNvPr>
          <p:cNvSpPr txBox="1"/>
          <p:nvPr/>
        </p:nvSpPr>
        <p:spPr>
          <a:xfrm>
            <a:off x="4305328" y="1936439"/>
            <a:ext cx="129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發球</a:t>
            </a:r>
          </a:p>
        </p:txBody>
      </p:sp>
    </p:spTree>
    <p:extLst>
      <p:ext uri="{BB962C8B-B14F-4D97-AF65-F5344CB8AC3E}">
        <p14:creationId xmlns:p14="http://schemas.microsoft.com/office/powerpoint/2010/main" val="265923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86D5-85B6-E312-EE2A-56AA34AA1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4235394-466C-5749-94F3-2BD33B92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(2025/06/30)</a:t>
            </a:r>
            <a:endParaRPr lang="zh-TW" altLang="en-US" sz="3200" dirty="0"/>
          </a:p>
        </p:txBody>
      </p:sp>
      <p:pic>
        <p:nvPicPr>
          <p:cNvPr id="6" name="第九題 兩塊乒乓球互打">
            <a:hlinkClick r:id="" action="ppaction://media"/>
            <a:extLst>
              <a:ext uri="{FF2B5EF4-FFF2-40B4-BE49-F238E27FC236}">
                <a16:creationId xmlns:a16="http://schemas.microsoft.com/office/drawing/2014/main" id="{644695EE-0965-CA95-6218-0AD5FDF654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5383" y="1194903"/>
            <a:ext cx="8421234" cy="56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sz="4400" dirty="0"/>
              <a:t>2025/06/30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74AB84-71EF-9C92-25FC-9E3039511E00}"/>
              </a:ext>
            </a:extLst>
          </p:cNvPr>
          <p:cNvSpPr txBox="1"/>
          <p:nvPr/>
        </p:nvSpPr>
        <p:spPr>
          <a:xfrm>
            <a:off x="7675164" y="6396699"/>
            <a:ext cx="36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https://github.com/chjason123/SoC_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1ED361-E643-B7E1-94D1-E2AF1395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" y="1782100"/>
            <a:ext cx="12165252" cy="32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06/06~06/15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06/06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r>
              <a:rPr lang="en-US" altLang="zh-TW" sz="2000" dirty="0">
                <a:latin typeface="Roboto" panose="02000000000000000000" pitchFamily="2" charset="0"/>
              </a:rPr>
              <a:t>FSM</a:t>
            </a:r>
            <a:r>
              <a:rPr lang="zh-TW" altLang="en-US" sz="2000" dirty="0">
                <a:latin typeface="Roboto" panose="02000000000000000000" pitchFamily="2" charset="0"/>
              </a:rPr>
              <a:t>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06/10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r>
              <a:rPr lang="en-US" altLang="zh-TW" sz="2000" dirty="0">
                <a:latin typeface="Roboto" panose="02000000000000000000" pitchFamily="2" charset="0"/>
              </a:rPr>
              <a:t>AOV</a:t>
            </a:r>
            <a:r>
              <a:rPr lang="zh-TW" altLang="en-US" sz="2000" dirty="0">
                <a:latin typeface="Roboto" panose="02000000000000000000" pitchFamily="2" charset="0"/>
              </a:rPr>
              <a:t>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06/13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r>
              <a:rPr lang="en-US" altLang="zh-TW" sz="2000" dirty="0">
                <a:latin typeface="Roboto" panose="02000000000000000000" pitchFamily="2" charset="0"/>
              </a:rPr>
              <a:t>MSC</a:t>
            </a:r>
            <a:r>
              <a:rPr lang="zh-TW" altLang="en-US" sz="2000" dirty="0">
                <a:latin typeface="Roboto" panose="02000000000000000000" pitchFamily="2" charset="0"/>
              </a:rPr>
              <a:t>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06/23~06/30</a:t>
            </a: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06/23 </a:t>
            </a:r>
            <a:r>
              <a:rPr lang="en-US" altLang="zh-TW" sz="2000" dirty="0" err="1">
                <a:latin typeface="Roboto" panose="02000000000000000000" pitchFamily="2" charset="0"/>
              </a:rPr>
              <a:t>BreakDown</a:t>
            </a:r>
            <a:r>
              <a:rPr lang="zh-TW" altLang="en-US" sz="2000" dirty="0">
                <a:latin typeface="Roboto" panose="02000000000000000000" pitchFamily="2" charset="0"/>
              </a:rPr>
              <a:t>、專案架構圖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06/25</a:t>
            </a:r>
            <a:r>
              <a:rPr lang="zh-TW" altLang="en-US" sz="2000" dirty="0">
                <a:latin typeface="Roboto" panose="02000000000000000000" pitchFamily="2" charset="0"/>
              </a:rPr>
              <a:t> 模擬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06/27</a:t>
            </a:r>
            <a:r>
              <a:rPr lang="zh-TW" altLang="en-US" sz="2000" dirty="0">
                <a:latin typeface="Roboto" panose="02000000000000000000" pitchFamily="2" charset="0"/>
              </a:rPr>
              <a:t> 燒錄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endParaRPr lang="en-US" altLang="zh-TW" sz="2000" dirty="0">
              <a:latin typeface="Roboto" panose="02000000000000000000" pitchFamily="2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200" b="1" dirty="0"/>
              <a:t>十一月：</a:t>
            </a:r>
            <a:r>
              <a:rPr lang="en-US" altLang="zh-TW" sz="1200" b="1" dirty="0"/>
              <a:t>				</a:t>
            </a:r>
          </a:p>
          <a:p>
            <a:pPr marL="144000" lvl="1" indent="-144000"/>
            <a:r>
              <a:rPr lang="en-US" altLang="zh-TW" sz="1200" b="1" dirty="0"/>
              <a:t>2024/11/11~2024/11/17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第一題完成</a:t>
            </a:r>
            <a:endParaRPr lang="en-US" altLang="zh-TW" sz="1200" dirty="0"/>
          </a:p>
          <a:p>
            <a:pPr marL="285750" lvl="1" indent="-285750"/>
            <a:r>
              <a:rPr lang="zh-TW" altLang="en-US" sz="1200" dirty="0"/>
              <a:t>第二題上數可設定完成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0" lvl="1" indent="0">
              <a:buNone/>
            </a:pPr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2024/11/18~2024/11/30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第二題完成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2024/11/25~2024/12/01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無進度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0" indent="0">
              <a:buNone/>
            </a:pPr>
            <a:r>
              <a:rPr lang="zh-TW" altLang="en-US" sz="1200" b="1" dirty="0"/>
              <a:t>十二月：</a:t>
            </a:r>
            <a:endParaRPr lang="en-US" altLang="zh-TW" sz="1200" b="1" dirty="0"/>
          </a:p>
          <a:p>
            <a:pPr marL="144000" lvl="1" indent="-144000"/>
            <a:r>
              <a:rPr lang="en-US" altLang="zh-TW" sz="1200" b="1" dirty="0"/>
              <a:t>2024/12/01~2024/12/08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系統分析</a:t>
            </a:r>
            <a:r>
              <a:rPr lang="en-US" altLang="zh-TW" sz="1200" dirty="0"/>
              <a:t>_breakdown</a:t>
            </a:r>
          </a:p>
          <a:p>
            <a:pPr marL="285750" lvl="1" indent="-285750"/>
            <a:r>
              <a:rPr lang="zh-TW" altLang="en-US" sz="1200" dirty="0"/>
              <a:t>架構圖</a:t>
            </a:r>
            <a:endParaRPr lang="en-US" altLang="zh-TW" sz="1200" dirty="0"/>
          </a:p>
          <a:p>
            <a:pPr marL="285750" lvl="1" indent="-285750"/>
            <a:r>
              <a:rPr lang="zh-TW" altLang="en-US" sz="1200" dirty="0"/>
              <a:t>時序圖</a:t>
            </a:r>
            <a:endParaRPr lang="en-US" altLang="zh-TW" sz="1200" dirty="0"/>
          </a:p>
          <a:p>
            <a:pPr marL="285750" lvl="1" indent="-285750"/>
            <a:r>
              <a:rPr lang="en-US" altLang="zh-TW" sz="1200" dirty="0"/>
              <a:t>AOV</a:t>
            </a:r>
            <a:r>
              <a:rPr lang="zh-TW" altLang="en-US" sz="1200" dirty="0"/>
              <a:t>圖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2024/12/09~2024/12/13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144000" lvl="1" indent="-144000"/>
            <a:r>
              <a:rPr lang="zh-TW" altLang="en-US" sz="1200" dirty="0"/>
              <a:t>第三題完成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2024/12/14~2024/12/27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144000" lvl="1" indent="-144000"/>
            <a:r>
              <a:rPr lang="zh-TW" altLang="en-US" sz="1200" b="1" dirty="0"/>
              <a:t> </a:t>
            </a:r>
            <a:r>
              <a:rPr lang="en-US" altLang="zh-TW" sz="1200" b="1" dirty="0"/>
              <a:t>AOV</a:t>
            </a:r>
            <a:r>
              <a:rPr lang="zh-TW" altLang="en-US" sz="1200" b="1" dirty="0"/>
              <a:t>圖、時序圖、專案架構圖</a:t>
            </a:r>
            <a:endParaRPr lang="en-US" altLang="zh-TW" sz="1200" b="1" dirty="0"/>
          </a:p>
          <a:p>
            <a:pPr marL="144000" lvl="1" indent="-144000"/>
            <a:r>
              <a:rPr lang="zh-TW" altLang="en-US" sz="1200" b="1" dirty="0"/>
              <a:t>部分程式</a:t>
            </a:r>
            <a:endParaRPr lang="en-US" altLang="zh-TW" sz="1200" b="1" dirty="0"/>
          </a:p>
          <a:p>
            <a:pPr marL="144000" lvl="1" indent="-144000"/>
            <a:endParaRPr lang="en-US" altLang="zh-TW" sz="1200" b="1" dirty="0"/>
          </a:p>
          <a:p>
            <a:pPr marL="144000" lvl="1" indent="-144000"/>
            <a:r>
              <a:rPr lang="en-US" altLang="zh-TW" sz="1200" b="1" dirty="0"/>
              <a:t>2025/01/14~ 2025/01/17</a:t>
            </a:r>
          </a:p>
          <a:p>
            <a:pPr marL="285750" lvl="1" indent="-285750"/>
            <a:r>
              <a:rPr lang="zh-TW" altLang="en-US" sz="1200" dirty="0">
                <a:latin typeface="Roboto" panose="02000000000000000000" pitchFamily="2" charset="0"/>
              </a:rPr>
              <a:t>第一題到第四題燒入</a:t>
            </a:r>
            <a:endParaRPr lang="en-US" altLang="zh-TW" sz="1200" dirty="0">
              <a:latin typeface="Roboto" panose="02000000000000000000" pitchFamily="2" charset="0"/>
            </a:endParaRPr>
          </a:p>
          <a:p>
            <a:pPr marL="285750" lvl="1" indent="-285750"/>
            <a:r>
              <a:rPr lang="zh-TW" altLang="en-US" sz="1200" dirty="0">
                <a:latin typeface="Roboto" panose="02000000000000000000" pitchFamily="2" charset="0"/>
              </a:rPr>
              <a:t>第四題 </a:t>
            </a:r>
            <a:r>
              <a:rPr lang="en-US" altLang="zh-TW" sz="1200" dirty="0">
                <a:latin typeface="Roboto" panose="02000000000000000000" pitchFamily="2" charset="0"/>
              </a:rPr>
              <a:t>AOV MSC breakdown </a:t>
            </a:r>
            <a:r>
              <a:rPr lang="zh-TW" altLang="en-US" sz="1200" dirty="0">
                <a:latin typeface="Roboto" panose="02000000000000000000" pitchFamily="2" charset="0"/>
              </a:rPr>
              <a:t>圖</a:t>
            </a:r>
            <a:endParaRPr lang="en-US" altLang="zh-TW" sz="1200" dirty="0">
              <a:latin typeface="Roboto" panose="02000000000000000000" pitchFamily="2" charset="0"/>
            </a:endParaRPr>
          </a:p>
          <a:p>
            <a:pPr marL="144000" lvl="1" indent="-144000"/>
            <a:endParaRPr lang="en-US" altLang="zh-TW" sz="1200" dirty="0"/>
          </a:p>
          <a:p>
            <a:pPr marL="144000" lvl="1" indent="-144000"/>
            <a:r>
              <a:rPr lang="en-US" altLang="zh-TW" sz="1200" dirty="0"/>
              <a:t>2025/01/20~2025/01/23</a:t>
            </a:r>
          </a:p>
          <a:p>
            <a:pPr marL="144000" lvl="1" indent="-144000"/>
            <a:r>
              <a:rPr lang="zh-TW" altLang="en-US" sz="1200" dirty="0"/>
              <a:t>   第五題 模擬與燒錄</a:t>
            </a:r>
            <a:endParaRPr lang="en-US" altLang="zh-TW" sz="1200" dirty="0"/>
          </a:p>
          <a:p>
            <a:pPr marL="144000" lvl="1" indent="-144000"/>
            <a:r>
              <a:rPr lang="zh-TW" altLang="en-US" sz="1200" dirty="0"/>
              <a:t>   第六題 模擬與燒錄</a:t>
            </a:r>
            <a:endParaRPr lang="en-US" altLang="zh-TW" sz="1200" dirty="0"/>
          </a:p>
          <a:p>
            <a:pPr marL="0" lvl="1" indent="0">
              <a:buNone/>
            </a:pPr>
            <a:endParaRPr lang="en-US" altLang="zh-TW" sz="1200" dirty="0"/>
          </a:p>
          <a:p>
            <a:pPr marL="171450" lvl="1" indent="-171450"/>
            <a:r>
              <a:rPr lang="en-US" altLang="zh-TW" sz="1200" dirty="0"/>
              <a:t>2025/03/14~2025/03/22</a:t>
            </a:r>
          </a:p>
          <a:p>
            <a:pPr marL="144000" lvl="1" indent="-144000"/>
            <a:r>
              <a:rPr lang="zh-TW" altLang="en-US" sz="1200" dirty="0"/>
              <a:t>   第七題 模擬與燒錄</a:t>
            </a:r>
            <a:endParaRPr lang="en-US" altLang="zh-TW" sz="1200" dirty="0"/>
          </a:p>
          <a:p>
            <a:pPr marL="144000" lvl="1" indent="-144000"/>
            <a:endParaRPr lang="en-US" altLang="zh-TW" sz="1200" dirty="0"/>
          </a:p>
          <a:p>
            <a:pPr marL="144000" lvl="1" indent="-144000"/>
            <a:r>
              <a:rPr lang="en-US" altLang="zh-TW" sz="1200" dirty="0"/>
              <a:t>2025/03/28~2025/04/18</a:t>
            </a:r>
          </a:p>
          <a:p>
            <a:pPr marL="144000" lvl="1" indent="-144000"/>
            <a:r>
              <a:rPr lang="zh-TW" altLang="en-US" sz="1200" dirty="0"/>
              <a:t>   第八題 模擬與燒錄</a:t>
            </a:r>
            <a:endParaRPr lang="en-US" altLang="zh-TW" sz="1200" dirty="0"/>
          </a:p>
          <a:p>
            <a:pPr marL="144000" lvl="1" indent="-144000"/>
            <a:endParaRPr lang="en-US" altLang="zh-TW" sz="1200" dirty="0"/>
          </a:p>
          <a:p>
            <a:pPr marL="144000" lvl="1" indent="-144000"/>
            <a:r>
              <a:rPr lang="en-US" altLang="zh-TW" sz="1200" dirty="0"/>
              <a:t>2025/06/05~2025/06/30</a:t>
            </a:r>
          </a:p>
          <a:p>
            <a:pPr marL="144000" lvl="1" indent="-144000"/>
            <a:r>
              <a:rPr lang="zh-TW" altLang="en-US" sz="1200" dirty="0"/>
              <a:t>   第九題 模擬與燒錄</a:t>
            </a:r>
            <a:endParaRPr lang="en-US" altLang="zh-TW" sz="1200" dirty="0"/>
          </a:p>
          <a:p>
            <a:pPr marL="144000" lvl="1" indent="-144000"/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err="1"/>
              <a:t>BreakDown</a:t>
            </a:r>
            <a:r>
              <a:rPr lang="zh-TW" altLang="en-US" sz="4000" dirty="0"/>
              <a:t> </a:t>
            </a:r>
            <a:r>
              <a:rPr lang="en-US" altLang="zh-TW" sz="4000" dirty="0"/>
              <a:t>(2025/06/23)</a:t>
            </a:r>
            <a:endParaRPr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728108-E573-9A03-CFA2-C04656B1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64" y="1226517"/>
            <a:ext cx="7299456" cy="49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59491-6C67-1396-6793-BFA7BAE8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C6CE0F-F998-3F46-7595-DB47429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19" y="294290"/>
            <a:ext cx="11098161" cy="720000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FSM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2025/06/06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FC5620-22C3-5280-793B-6F756DD1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0" r="27377"/>
          <a:stretch>
            <a:fillRect/>
          </a:stretch>
        </p:blipFill>
        <p:spPr>
          <a:xfrm>
            <a:off x="3596640" y="1341626"/>
            <a:ext cx="5283200" cy="49230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B2262F-202B-84DA-B921-4B660FB1A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786" y="1341626"/>
            <a:ext cx="2448267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7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91F6-E86D-6C68-9EB3-28AD1C65D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F19FCD8-62F4-3C2D-53AD-B95D9030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19" y="294290"/>
            <a:ext cx="11098161" cy="720000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AOV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</a:t>
            </a:r>
            <a:r>
              <a:rPr lang="en-US" altLang="zh-TW" dirty="0"/>
              <a:t>06</a:t>
            </a:r>
            <a:r>
              <a:rPr lang="en-US" altLang="zh-TW" sz="4400" dirty="0"/>
              <a:t>/10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66689B4-8930-CAC9-BDC3-9915A53E1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95639"/>
              </p:ext>
            </p:extLst>
          </p:nvPr>
        </p:nvGraphicFramePr>
        <p:xfrm>
          <a:off x="280086" y="3635081"/>
          <a:ext cx="11631825" cy="2566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37">
                  <a:extLst>
                    <a:ext uri="{9D8B030D-6E8A-4147-A177-3AD203B41FA5}">
                      <a16:colId xmlns:a16="http://schemas.microsoft.com/office/drawing/2014/main" val="3569235363"/>
                    </a:ext>
                  </a:extLst>
                </a:gridCol>
                <a:gridCol w="1938637">
                  <a:extLst>
                    <a:ext uri="{9D8B030D-6E8A-4147-A177-3AD203B41FA5}">
                      <a16:colId xmlns:a16="http://schemas.microsoft.com/office/drawing/2014/main" val="1206192564"/>
                    </a:ext>
                  </a:extLst>
                </a:gridCol>
                <a:gridCol w="1938637">
                  <a:extLst>
                    <a:ext uri="{9D8B030D-6E8A-4147-A177-3AD203B41FA5}">
                      <a16:colId xmlns:a16="http://schemas.microsoft.com/office/drawing/2014/main" val="2157246791"/>
                    </a:ext>
                  </a:extLst>
                </a:gridCol>
                <a:gridCol w="1524003">
                  <a:extLst>
                    <a:ext uri="{9D8B030D-6E8A-4147-A177-3AD203B41FA5}">
                      <a16:colId xmlns:a16="http://schemas.microsoft.com/office/drawing/2014/main" val="198149183"/>
                    </a:ext>
                  </a:extLst>
                </a:gridCol>
                <a:gridCol w="4291911">
                  <a:extLst>
                    <a:ext uri="{9D8B030D-6E8A-4147-A177-3AD203B41FA5}">
                      <a16:colId xmlns:a16="http://schemas.microsoft.com/office/drawing/2014/main" val="11944174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predecessor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Duration</a:t>
                      </a:r>
                      <a:endParaRPr lang="zh-TW" altLang="en-US" sz="18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</a:p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11731"/>
                  </a:ext>
                </a:extLst>
              </a:tr>
              <a:tr h="372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6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33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此處發球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gpio_in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i_btn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recv_edge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04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9(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divclk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球右移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ball (10bits)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8824"/>
                  </a:ext>
                </a:extLst>
              </a:tr>
              <a:tr h="2892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 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發送訊號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send_pulse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pulse_counter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203836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EBEBEFCB-90A7-0EE1-D30D-5DFD58A0B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48" y="1590418"/>
            <a:ext cx="10383699" cy="18385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BBB1EDD-068B-84EA-633E-EFA029821F3C}"/>
              </a:ext>
            </a:extLst>
          </p:cNvPr>
          <p:cNvSpPr/>
          <p:nvPr/>
        </p:nvSpPr>
        <p:spPr>
          <a:xfrm>
            <a:off x="782320" y="1513840"/>
            <a:ext cx="6736080" cy="883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13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46919" y="294290"/>
            <a:ext cx="11098161" cy="720000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AOV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E316234-916B-43C8-46F5-6D2E5F896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49" y="1245185"/>
            <a:ext cx="10383699" cy="18385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1907B9-4539-BAD7-67DE-8B53EE6BB3F6}"/>
              </a:ext>
            </a:extLst>
          </p:cNvPr>
          <p:cNvSpPr/>
          <p:nvPr/>
        </p:nvSpPr>
        <p:spPr>
          <a:xfrm>
            <a:off x="904148" y="1996751"/>
            <a:ext cx="10383699" cy="1087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73B9629-BCBD-DD7D-E8BA-099F144F3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465965"/>
              </p:ext>
            </p:extLst>
          </p:nvPr>
        </p:nvGraphicFramePr>
        <p:xfrm>
          <a:off x="960891" y="3186825"/>
          <a:ext cx="103269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159">
                  <a:extLst>
                    <a:ext uri="{9D8B030D-6E8A-4147-A177-3AD203B41FA5}">
                      <a16:colId xmlns:a16="http://schemas.microsoft.com/office/drawing/2014/main" val="3569235363"/>
                    </a:ext>
                  </a:extLst>
                </a:gridCol>
                <a:gridCol w="1721159">
                  <a:extLst>
                    <a:ext uri="{9D8B030D-6E8A-4147-A177-3AD203B41FA5}">
                      <a16:colId xmlns:a16="http://schemas.microsoft.com/office/drawing/2014/main" val="1206192564"/>
                    </a:ext>
                  </a:extLst>
                </a:gridCol>
                <a:gridCol w="1721159">
                  <a:extLst>
                    <a:ext uri="{9D8B030D-6E8A-4147-A177-3AD203B41FA5}">
                      <a16:colId xmlns:a16="http://schemas.microsoft.com/office/drawing/2014/main" val="2157246791"/>
                    </a:ext>
                  </a:extLst>
                </a:gridCol>
                <a:gridCol w="1353039">
                  <a:extLst>
                    <a:ext uri="{9D8B030D-6E8A-4147-A177-3AD203B41FA5}">
                      <a16:colId xmlns:a16="http://schemas.microsoft.com/office/drawing/2014/main" val="198149183"/>
                    </a:ext>
                  </a:extLst>
                </a:gridCol>
                <a:gridCol w="3810440">
                  <a:extLst>
                    <a:ext uri="{9D8B030D-6E8A-4147-A177-3AD203B41FA5}">
                      <a16:colId xmlns:a16="http://schemas.microsoft.com/office/drawing/2014/main" val="1194417440"/>
                    </a:ext>
                  </a:extLst>
                </a:gridCol>
              </a:tblGrid>
              <a:tr h="37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predecessor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Duration</a:t>
                      </a:r>
                      <a:endParaRPr lang="zh-TW" altLang="en-US" sz="18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</a:p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11731"/>
                  </a:ext>
                </a:extLst>
              </a:tr>
              <a:tr h="3076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6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334815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div_clk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+ 4 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此處接球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gpio_in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i_btn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recv_edge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04228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MOVE_L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9(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divclk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球左移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first_ball_reset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ball (10bits)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8824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MOVE_L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9(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divclk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球右移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ball (10bits)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017266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 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發送訊號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send_pulse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pulse_counter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203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MSC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82FD16-ABE8-36C5-E152-FF365C9A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7" y="1227186"/>
            <a:ext cx="10151806" cy="56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86546</TotalTime>
  <Words>521</Words>
  <Application>Microsoft Office PowerPoint</Application>
  <PresentationFormat>寬螢幕</PresentationFormat>
  <Paragraphs>153</Paragraphs>
  <Slides>16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標楷體</vt:lpstr>
      <vt:lpstr>Arial</vt:lpstr>
      <vt:lpstr>Calibri</vt:lpstr>
      <vt:lpstr>Roboto</vt:lpstr>
      <vt:lpstr>Times New Roman</vt:lpstr>
      <vt:lpstr>Office 佈景主題</vt:lpstr>
      <vt:lpstr>進度報告 FPGA專案練習</vt:lpstr>
      <vt:lpstr>控管記錄 - Git (2025/06/30)</vt:lpstr>
      <vt:lpstr>當週進度</vt:lpstr>
      <vt:lpstr>進度統整</vt:lpstr>
      <vt:lpstr>BreakDown (2025/06/23)</vt:lpstr>
      <vt:lpstr>系統分析 – FSM圖 (2025/06/06)</vt:lpstr>
      <vt:lpstr>系統分析 – AOV圖 (2025/06/10)</vt:lpstr>
      <vt:lpstr>系統分析 – AOV圖 (2025/06/10)</vt:lpstr>
      <vt:lpstr>系統分析 – MSC圖 (2025/06/13)</vt:lpstr>
      <vt:lpstr>系統分析 – MSC圖 (2025/06/13)</vt:lpstr>
      <vt:lpstr>系統分析 – MSC圖 (2025/06/13)</vt:lpstr>
      <vt:lpstr>專案架構圖 (2025/06/23)</vt:lpstr>
      <vt:lpstr>成果展示 –第九題-兩塊板子乒乓球互打(2025/06/25)</vt:lpstr>
      <vt:lpstr>成果展示 –第九題-兩塊板子乒乓球互打(2025/06/25)</vt:lpstr>
      <vt:lpstr>成果展示 –第九題-兩塊板子乒乓球互打(2025/06/25)</vt:lpstr>
      <vt:lpstr>成果展示 –第九題-兩塊板子乒乓球互打(2025/06/30)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C112112126</cp:lastModifiedBy>
  <cp:revision>3181</cp:revision>
  <dcterms:created xsi:type="dcterms:W3CDTF">2019-03-11T13:47:46Z</dcterms:created>
  <dcterms:modified xsi:type="dcterms:W3CDTF">2025-06-30T06:56:27Z</dcterms:modified>
</cp:coreProperties>
</file>